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8" r:id="rId3"/>
    <p:sldId id="259" r:id="rId4"/>
    <p:sldId id="268" r:id="rId5"/>
    <p:sldId id="298" r:id="rId6"/>
    <p:sldId id="260" r:id="rId7"/>
    <p:sldId id="276" r:id="rId8"/>
    <p:sldId id="271" r:id="rId9"/>
    <p:sldId id="270" r:id="rId10"/>
    <p:sldId id="281" r:id="rId11"/>
    <p:sldId id="299" r:id="rId12"/>
  </p:sldIdLst>
  <p:sldSz cx="9144000" cy="5143500" type="screen16x9"/>
  <p:notesSz cx="6858000" cy="9144000"/>
  <p:embeddedFontLst>
    <p:embeddedFont>
      <p:font typeface="Catamaran Light" panose="020B0604020202020204" charset="0"/>
      <p:regular r:id="rId15"/>
      <p:bold r:id="rId16"/>
    </p:embeddedFont>
    <p:embeddedFont>
      <p:font typeface="Fira Sans Extra Condensed Medium" panose="020B0604020202020204" charset="0"/>
      <p:regular r:id="rId17"/>
      <p:bold r:id="rId18"/>
      <p:italic r:id="rId19"/>
      <p:boldItalic r:id="rId20"/>
    </p:embeddedFont>
    <p:embeddedFont>
      <p:font typeface="Livvic" pitchFamily="2" charset="0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CD5F7D-1552-46CC-94BA-96B9EC0B08B8}" v="40" dt="2024-03-15T11:24:19.508"/>
  </p1510:revLst>
</p1510:revInfo>
</file>

<file path=ppt/tableStyles.xml><?xml version="1.0" encoding="utf-8"?>
<a:tblStyleLst xmlns:a="http://schemas.openxmlformats.org/drawingml/2006/main" def="{EEB4B5C7-F91B-4849-8359-9B5939650319}">
  <a:tblStyle styleId="{EEB4B5C7-F91B-4849-8359-9B59396503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6C05E0B5-14D4-A27C-5C1C-7ADC7A55D68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509CE98-0C76-E463-371E-7F0E0B4736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9B9BFD-5407-48BB-AD49-9D07F2D9DE75}" type="datetimeFigureOut">
              <a:rPr lang="fr-FR" smtClean="0"/>
              <a:t>15/03/2024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B83B800-737D-0CCC-EC4E-3C17924EB21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C95BD2-0F36-964F-B61D-05354A1066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E93458-0D61-44F7-9307-DD141205E42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282993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e13d9a7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e13d9a7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3e13d9a7e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3e13d9a7e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158d5a3ec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158d5a3ec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794959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158d5a3ec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158d5a3ec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3e13d9a7e_0_5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3e13d9a7e_0_5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465e7bc0b_1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5465e7bc0b_1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3e13d9a7e_0_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3e13d9a7e_0_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27_1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ctrTitle" idx="2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 idx="6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7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8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30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2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3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ctrTitle" idx="4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5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ctrTitle" idx="6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ctrTitle" idx="7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ctrTitle" idx="9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ctrTitle" idx="14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3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CUSTOM_2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subTitle" idx="1"/>
          </p:nvPr>
        </p:nvSpPr>
        <p:spPr>
          <a:xfrm>
            <a:off x="4633950" y="1847896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"/>
          </p:nvPr>
        </p:nvSpPr>
        <p:spPr>
          <a:xfrm>
            <a:off x="4633950" y="382787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ctrTitle" idx="3"/>
          </p:nvPr>
        </p:nvSpPr>
        <p:spPr>
          <a:xfrm>
            <a:off x="4633950" y="351927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ctrTitle" idx="4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0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CUSTOM_11_1_2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9" r:id="rId5"/>
    <p:sldLayoutId id="2147483660" r:id="rId6"/>
    <p:sldLayoutId id="2147483661" r:id="rId7"/>
    <p:sldLayoutId id="2147483665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214590" y="0"/>
            <a:ext cx="69294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rgbClr val="908269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1039423" y="3125025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Malaha – Hugo – Quentin - Louis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>
                <a:solidFill>
                  <a:schemeClr val="lt1"/>
                </a:solidFill>
              </a:rPr>
              <a:t>Vehicle</a:t>
            </a:r>
            <a:r>
              <a:rPr lang="fr-FR" dirty="0">
                <a:solidFill>
                  <a:schemeClr val="lt1"/>
                </a:solidFill>
              </a:rPr>
              <a:t> Sales  Data Essentials </a:t>
            </a:r>
            <a:endParaRPr dirty="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27" name="Google Shape;127;p24"/>
          <p:cNvSpPr/>
          <p:nvPr/>
        </p:nvSpPr>
        <p:spPr>
          <a:xfrm rot="-5400000" flipH="1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57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1435" y="0"/>
            <a:ext cx="51625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49"/>
          <p:cNvSpPr/>
          <p:nvPr/>
        </p:nvSpPr>
        <p:spPr>
          <a:xfrm rot="5400000">
            <a:off x="1649136" y="314853"/>
            <a:ext cx="3358800" cy="50265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49"/>
          <p:cNvSpPr txBox="1">
            <a:spLocks noGrp="1"/>
          </p:cNvSpPr>
          <p:nvPr>
            <p:ph type="ctrTitle"/>
          </p:nvPr>
        </p:nvSpPr>
        <p:spPr>
          <a:xfrm>
            <a:off x="815286" y="987950"/>
            <a:ext cx="2856299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</a:rPr>
              <a:t>QUESTIONS ?</a:t>
            </a:r>
            <a:endParaRPr sz="30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>
            <a:extLst>
              <a:ext uri="{FF2B5EF4-FFF2-40B4-BE49-F238E27FC236}">
                <a16:creationId xmlns:a16="http://schemas.microsoft.com/office/drawing/2014/main" id="{CB4FAD76-5E17-E5E2-5EA6-B29AD6BB2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02" y="215730"/>
            <a:ext cx="6668430" cy="481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24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>
            <a:spLocks noGrp="1"/>
          </p:cNvSpPr>
          <p:nvPr>
            <p:ph type="ctrTitle" idx="9"/>
          </p:nvPr>
        </p:nvSpPr>
        <p:spPr>
          <a:xfrm rot="5400000">
            <a:off x="667286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TABLE OF CONTENTS</a:t>
            </a:r>
            <a:endParaRPr sz="2400" dirty="0"/>
          </a:p>
        </p:txBody>
      </p:sp>
      <p:sp>
        <p:nvSpPr>
          <p:cNvPr id="142" name="Google Shape;142;p26"/>
          <p:cNvSpPr/>
          <p:nvPr/>
        </p:nvSpPr>
        <p:spPr>
          <a:xfrm rot="-5400000" flipH="1">
            <a:off x="-957850" y="95790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title" idx="8"/>
          </p:nvPr>
        </p:nvSpPr>
        <p:spPr>
          <a:xfrm>
            <a:off x="2043857" y="27533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ctrTitle"/>
          </p:nvPr>
        </p:nvSpPr>
        <p:spPr>
          <a:xfrm>
            <a:off x="3430779" y="509184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C’EST NOTRE PROJET</a:t>
            </a:r>
            <a:endParaRPr dirty="0"/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1"/>
          </p:nvPr>
        </p:nvSpPr>
        <p:spPr>
          <a:xfrm>
            <a:off x="3423900" y="98736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-Estimer le prix de vente d’une voiture en fonction de ses caractéristiques</a:t>
            </a:r>
            <a:endParaRPr dirty="0"/>
          </a:p>
        </p:txBody>
      </p:sp>
      <p:sp>
        <p:nvSpPr>
          <p:cNvPr id="148" name="Google Shape;148;p26"/>
          <p:cNvSpPr txBox="1">
            <a:spLocks noGrp="1"/>
          </p:cNvSpPr>
          <p:nvPr>
            <p:ph type="title" idx="2"/>
          </p:nvPr>
        </p:nvSpPr>
        <p:spPr>
          <a:xfrm>
            <a:off x="2043857" y="863939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49" name="Google Shape;149;p26"/>
          <p:cNvSpPr txBox="1">
            <a:spLocks noGrp="1"/>
          </p:cNvSpPr>
          <p:nvPr>
            <p:ph type="ctrTitle" idx="3"/>
          </p:nvPr>
        </p:nvSpPr>
        <p:spPr>
          <a:xfrm>
            <a:off x="3423900" y="1561088"/>
            <a:ext cx="276421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EXPLORATORY DATA ANALYSIS</a:t>
            </a:r>
            <a:endParaRPr dirty="0"/>
          </a:p>
        </p:txBody>
      </p:sp>
      <p:sp>
        <p:nvSpPr>
          <p:cNvPr id="150" name="Google Shape;150;p26"/>
          <p:cNvSpPr txBox="1">
            <a:spLocks noGrp="1"/>
          </p:cNvSpPr>
          <p:nvPr>
            <p:ph type="subTitle" idx="4"/>
          </p:nvPr>
        </p:nvSpPr>
        <p:spPr>
          <a:xfrm>
            <a:off x="3432698" y="2012327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Description et analyse du </a:t>
            </a:r>
            <a:r>
              <a:rPr lang="fr-FR" dirty="0" err="1"/>
              <a:t>dataset</a:t>
            </a:r>
            <a:endParaRPr dirty="0"/>
          </a:p>
        </p:txBody>
      </p:sp>
      <p:sp>
        <p:nvSpPr>
          <p:cNvPr id="151" name="Google Shape;151;p26"/>
          <p:cNvSpPr txBox="1">
            <a:spLocks noGrp="1"/>
          </p:cNvSpPr>
          <p:nvPr>
            <p:ph type="title" idx="5"/>
          </p:nvPr>
        </p:nvSpPr>
        <p:spPr>
          <a:xfrm>
            <a:off x="2045255" y="1904499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2" name="Google Shape;152;p26"/>
          <p:cNvSpPr txBox="1">
            <a:spLocks noGrp="1"/>
          </p:cNvSpPr>
          <p:nvPr>
            <p:ph type="ctrTitle" idx="13"/>
          </p:nvPr>
        </p:nvSpPr>
        <p:spPr>
          <a:xfrm>
            <a:off x="3432698" y="24644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MODELE UTILISE</a:t>
            </a:r>
            <a:endParaRPr dirty="0"/>
          </a:p>
        </p:txBody>
      </p:sp>
      <p:sp>
        <p:nvSpPr>
          <p:cNvPr id="153" name="Google Shape;153;p26"/>
          <p:cNvSpPr txBox="1">
            <a:spLocks noGrp="1"/>
          </p:cNvSpPr>
          <p:nvPr>
            <p:ph type="subTitle" idx="14"/>
          </p:nvPr>
        </p:nvSpPr>
        <p:spPr>
          <a:xfrm>
            <a:off x="3432698" y="290501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Régression linéaire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Evaluation du modèle</a:t>
            </a:r>
            <a:endParaRPr dirty="0"/>
          </a:p>
        </p:txBody>
      </p:sp>
      <p:sp>
        <p:nvSpPr>
          <p:cNvPr id="154" name="Google Shape;154;p26"/>
          <p:cNvSpPr txBox="1">
            <a:spLocks noGrp="1"/>
          </p:cNvSpPr>
          <p:nvPr>
            <p:ph type="title" idx="15"/>
          </p:nvPr>
        </p:nvSpPr>
        <p:spPr>
          <a:xfrm>
            <a:off x="2018255" y="366695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55" name="Google Shape;155;p26"/>
          <p:cNvSpPr txBox="1">
            <a:spLocks noGrp="1"/>
          </p:cNvSpPr>
          <p:nvPr>
            <p:ph type="ctrTitle" idx="16"/>
          </p:nvPr>
        </p:nvSpPr>
        <p:spPr>
          <a:xfrm>
            <a:off x="3423900" y="342133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17"/>
          </p:nvPr>
        </p:nvSpPr>
        <p:spPr>
          <a:xfrm>
            <a:off x="3432698" y="391698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C’est trop beau pour être vrai!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46;p35">
            <a:extLst>
              <a:ext uri="{FF2B5EF4-FFF2-40B4-BE49-F238E27FC236}">
                <a16:creationId xmlns:a16="http://schemas.microsoft.com/office/drawing/2014/main" id="{5D47DADC-888A-E17A-ADCA-C12777631EDA}"/>
              </a:ext>
            </a:extLst>
          </p:cNvPr>
          <p:cNvSpPr/>
          <p:nvPr/>
        </p:nvSpPr>
        <p:spPr>
          <a:xfrm>
            <a:off x="1337033" y="1174595"/>
            <a:ext cx="3993249" cy="173958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subTitle" idx="1"/>
          </p:nvPr>
        </p:nvSpPr>
        <p:spPr>
          <a:xfrm flipH="1">
            <a:off x="1563097" y="1884963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/>
              <a:t>Estimer le prix de vente d’une voiture en fonction de ses caractéristiques </a:t>
            </a:r>
            <a:endParaRPr sz="1600" dirty="0"/>
          </a:p>
        </p:txBody>
      </p:sp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900378" y="1129050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C’EST NOTRE PROJET</a:t>
            </a:r>
            <a:endParaRPr sz="2000" dirty="0"/>
          </a:p>
        </p:txBody>
      </p:sp>
      <p:sp>
        <p:nvSpPr>
          <p:cNvPr id="167" name="Google Shape;167;p27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oogle Shape;204;p30">
            <a:extLst>
              <a:ext uri="{FF2B5EF4-FFF2-40B4-BE49-F238E27FC236}">
                <a16:creationId xmlns:a16="http://schemas.microsoft.com/office/drawing/2014/main" id="{BE73DEE0-BBDD-A8A4-05DB-77EEF39EDF6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37500"/>
          <a:stretch/>
        </p:blipFill>
        <p:spPr>
          <a:xfrm>
            <a:off x="4745623" y="0"/>
            <a:ext cx="439837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>
            <a:spLocks noGrp="1"/>
          </p:cNvSpPr>
          <p:nvPr>
            <p:ph type="ctrTitle" idx="6"/>
          </p:nvPr>
        </p:nvSpPr>
        <p:spPr>
          <a:xfrm rot="5400000">
            <a:off x="7428568" y="1192569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CHIFFRES CLES</a:t>
            </a:r>
            <a:endParaRPr dirty="0"/>
          </a:p>
        </p:txBody>
      </p:sp>
      <p:sp>
        <p:nvSpPr>
          <p:cNvPr id="254" name="Google Shape;254;p36"/>
          <p:cNvSpPr txBox="1">
            <a:spLocks noGrp="1"/>
          </p:cNvSpPr>
          <p:nvPr>
            <p:ph type="subTitle" idx="1"/>
          </p:nvPr>
        </p:nvSpPr>
        <p:spPr>
          <a:xfrm>
            <a:off x="100345" y="1040933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1400" dirty="0"/>
              <a:t>16 Colonnes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1400" dirty="0"/>
              <a:t>558837 Lignes</a:t>
            </a:r>
            <a:endParaRPr sz="1400" dirty="0"/>
          </a:p>
        </p:txBody>
      </p:sp>
      <p:sp>
        <p:nvSpPr>
          <p:cNvPr id="255" name="Google Shape;255;p36"/>
          <p:cNvSpPr txBox="1">
            <a:spLocks noGrp="1"/>
          </p:cNvSpPr>
          <p:nvPr>
            <p:ph type="subTitle" idx="3"/>
          </p:nvPr>
        </p:nvSpPr>
        <p:spPr>
          <a:xfrm>
            <a:off x="1644030" y="1040933"/>
            <a:ext cx="2681513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 err="1"/>
              <a:t>Make</a:t>
            </a:r>
            <a:r>
              <a:rPr lang="fr-FR" sz="1400" dirty="0"/>
              <a:t> – </a:t>
            </a:r>
            <a:r>
              <a:rPr lang="fr-FR" sz="1400" dirty="0" err="1"/>
              <a:t>Year</a:t>
            </a:r>
            <a:r>
              <a:rPr lang="fr-FR" sz="1400" dirty="0"/>
              <a:t>  -- State – Condition – </a:t>
            </a:r>
            <a:r>
              <a:rPr lang="fr-FR" sz="1400" dirty="0" err="1"/>
              <a:t>Odometer</a:t>
            </a:r>
            <a:r>
              <a:rPr lang="fr-FR" sz="1400" dirty="0"/>
              <a:t> – </a:t>
            </a:r>
            <a:r>
              <a:rPr lang="fr-FR" sz="1400" dirty="0" err="1"/>
              <a:t>Color</a:t>
            </a:r>
            <a:r>
              <a:rPr lang="fr-FR" sz="1400" dirty="0"/>
              <a:t> -- MMR</a:t>
            </a:r>
          </a:p>
        </p:txBody>
      </p:sp>
      <p:sp>
        <p:nvSpPr>
          <p:cNvPr id="257" name="Google Shape;257;p36"/>
          <p:cNvSpPr txBox="1">
            <a:spLocks noGrp="1"/>
          </p:cNvSpPr>
          <p:nvPr>
            <p:ph type="ctrTitle" idx="2"/>
          </p:nvPr>
        </p:nvSpPr>
        <p:spPr>
          <a:xfrm>
            <a:off x="1559901" y="518518"/>
            <a:ext cx="2383785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KEY COMPONENTS</a:t>
            </a:r>
            <a:endParaRPr dirty="0"/>
          </a:p>
        </p:txBody>
      </p:sp>
      <p:sp>
        <p:nvSpPr>
          <p:cNvPr id="259" name="Google Shape;259;p36"/>
          <p:cNvSpPr txBox="1">
            <a:spLocks noGrp="1"/>
          </p:cNvSpPr>
          <p:nvPr>
            <p:ph type="ctrTitle"/>
          </p:nvPr>
        </p:nvSpPr>
        <p:spPr>
          <a:xfrm>
            <a:off x="69128" y="51851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260" name="Google Shape;260;p36"/>
          <p:cNvSpPr/>
          <p:nvPr/>
        </p:nvSpPr>
        <p:spPr>
          <a:xfrm>
            <a:off x="438932" y="296534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6"/>
          <p:cNvSpPr/>
          <p:nvPr/>
        </p:nvSpPr>
        <p:spPr>
          <a:xfrm>
            <a:off x="2345124" y="281664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" name="Google Shape;266;p36"/>
          <p:cNvGrpSpPr/>
          <p:nvPr/>
        </p:nvGrpSpPr>
        <p:grpSpPr>
          <a:xfrm>
            <a:off x="477182" y="350691"/>
            <a:ext cx="382519" cy="350682"/>
            <a:chOff x="2903337" y="4279032"/>
            <a:chExt cx="382519" cy="350682"/>
          </a:xfrm>
        </p:grpSpPr>
        <p:sp>
          <p:nvSpPr>
            <p:cNvPr id="267" name="Google Shape;267;p36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6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6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6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6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6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6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6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6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6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6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6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6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6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36"/>
          <p:cNvSpPr/>
          <p:nvPr/>
        </p:nvSpPr>
        <p:spPr>
          <a:xfrm>
            <a:off x="2395117" y="331946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36"/>
          <p:cNvGrpSpPr/>
          <p:nvPr/>
        </p:nvGrpSpPr>
        <p:grpSpPr>
          <a:xfrm>
            <a:off x="6010317" y="1012267"/>
            <a:ext cx="383632" cy="276449"/>
            <a:chOff x="3933342" y="4315767"/>
            <a:chExt cx="383632" cy="276449"/>
          </a:xfrm>
        </p:grpSpPr>
        <p:sp>
          <p:nvSpPr>
            <p:cNvPr id="284" name="Google Shape;284;p36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6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6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p36"/>
          <p:cNvSpPr/>
          <p:nvPr/>
        </p:nvSpPr>
        <p:spPr>
          <a:xfrm>
            <a:off x="3403885" y="297464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" name="Google Shape;305;p36"/>
          <p:cNvGrpSpPr/>
          <p:nvPr/>
        </p:nvGrpSpPr>
        <p:grpSpPr>
          <a:xfrm>
            <a:off x="6057877" y="2961961"/>
            <a:ext cx="337070" cy="337040"/>
            <a:chOff x="1305327" y="2894211"/>
            <a:chExt cx="357520" cy="357488"/>
          </a:xfrm>
        </p:grpSpPr>
        <p:sp>
          <p:nvSpPr>
            <p:cNvPr id="306" name="Google Shape;306;p36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6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6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Image 11">
            <a:extLst>
              <a:ext uri="{FF2B5EF4-FFF2-40B4-BE49-F238E27FC236}">
                <a16:creationId xmlns:a16="http://schemas.microsoft.com/office/drawing/2014/main" id="{DD38C800-04FC-F122-6A03-21C87DB995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872" b="20404"/>
          <a:stretch/>
        </p:blipFill>
        <p:spPr>
          <a:xfrm>
            <a:off x="236039" y="1845693"/>
            <a:ext cx="7467390" cy="3130597"/>
          </a:xfrm>
          <a:prstGeom prst="rect">
            <a:avLst/>
          </a:prstGeom>
        </p:spPr>
      </p:pic>
      <p:sp>
        <p:nvSpPr>
          <p:cNvPr id="21" name="Google Shape;257;p36">
            <a:extLst>
              <a:ext uri="{FF2B5EF4-FFF2-40B4-BE49-F238E27FC236}">
                <a16:creationId xmlns:a16="http://schemas.microsoft.com/office/drawing/2014/main" id="{E265F140-9D61-B92C-7DCF-93F7B2FD6EEB}"/>
              </a:ext>
            </a:extLst>
          </p:cNvPr>
          <p:cNvSpPr txBox="1">
            <a:spLocks/>
          </p:cNvSpPr>
          <p:nvPr/>
        </p:nvSpPr>
        <p:spPr>
          <a:xfrm>
            <a:off x="4550619" y="523203"/>
            <a:ext cx="2837157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dirty="0"/>
              <a:t>KEY FEATURES</a:t>
            </a:r>
          </a:p>
        </p:txBody>
      </p:sp>
      <p:sp>
        <p:nvSpPr>
          <p:cNvPr id="22" name="Google Shape;261;p36">
            <a:extLst>
              <a:ext uri="{FF2B5EF4-FFF2-40B4-BE49-F238E27FC236}">
                <a16:creationId xmlns:a16="http://schemas.microsoft.com/office/drawing/2014/main" id="{4EF8F154-8402-199A-71EC-ADEA991EE676}"/>
              </a:ext>
            </a:extLst>
          </p:cNvPr>
          <p:cNvSpPr/>
          <p:nvPr/>
        </p:nvSpPr>
        <p:spPr>
          <a:xfrm>
            <a:off x="5672494" y="277283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6155;p61">
            <a:extLst>
              <a:ext uri="{FF2B5EF4-FFF2-40B4-BE49-F238E27FC236}">
                <a16:creationId xmlns:a16="http://schemas.microsoft.com/office/drawing/2014/main" id="{BC0F7E88-1552-9F36-406E-7C2A9F3438C5}"/>
              </a:ext>
            </a:extLst>
          </p:cNvPr>
          <p:cNvGrpSpPr/>
          <p:nvPr/>
        </p:nvGrpSpPr>
        <p:grpSpPr>
          <a:xfrm>
            <a:off x="5731392" y="321764"/>
            <a:ext cx="341204" cy="359301"/>
            <a:chOff x="862283" y="4274771"/>
            <a:chExt cx="341204" cy="359301"/>
          </a:xfrm>
        </p:grpSpPr>
        <p:sp>
          <p:nvSpPr>
            <p:cNvPr id="24" name="Google Shape;6156;p61">
              <a:extLst>
                <a:ext uri="{FF2B5EF4-FFF2-40B4-BE49-F238E27FC236}">
                  <a16:creationId xmlns:a16="http://schemas.microsoft.com/office/drawing/2014/main" id="{2083A4DA-B483-64B1-69D6-D55298049A1E}"/>
                </a:ext>
              </a:extLst>
            </p:cNvPr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157;p61">
              <a:extLst>
                <a:ext uri="{FF2B5EF4-FFF2-40B4-BE49-F238E27FC236}">
                  <a16:creationId xmlns:a16="http://schemas.microsoft.com/office/drawing/2014/main" id="{DB7F8774-0D21-83F9-53FD-82B591E3004C}"/>
                </a:ext>
              </a:extLst>
            </p:cNvPr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158;p61">
              <a:extLst>
                <a:ext uri="{FF2B5EF4-FFF2-40B4-BE49-F238E27FC236}">
                  <a16:creationId xmlns:a16="http://schemas.microsoft.com/office/drawing/2014/main" id="{EC659F3D-9A75-D4D4-EE7F-246D0DFDD3A4}"/>
                </a:ext>
              </a:extLst>
            </p:cNvPr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54;p36">
            <a:extLst>
              <a:ext uri="{FF2B5EF4-FFF2-40B4-BE49-F238E27FC236}">
                <a16:creationId xmlns:a16="http://schemas.microsoft.com/office/drawing/2014/main" id="{3A49A86F-FA82-74ED-4191-32B6F908D209}"/>
              </a:ext>
            </a:extLst>
          </p:cNvPr>
          <p:cNvSpPr txBox="1">
            <a:spLocks/>
          </p:cNvSpPr>
          <p:nvPr/>
        </p:nvSpPr>
        <p:spPr>
          <a:xfrm>
            <a:off x="5082094" y="1040933"/>
            <a:ext cx="2306773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 marL="0" indent="0"/>
            <a:r>
              <a:rPr lang="fr-FR" sz="1400" dirty="0" err="1"/>
              <a:t>Categorical</a:t>
            </a:r>
            <a:r>
              <a:rPr lang="fr-FR" sz="1400" dirty="0"/>
              <a:t> vs </a:t>
            </a:r>
            <a:r>
              <a:rPr lang="fr-FR" sz="1400" dirty="0" err="1"/>
              <a:t>numerical</a:t>
            </a:r>
            <a:r>
              <a:rPr lang="fr-FR" sz="1400" dirty="0"/>
              <a:t> </a:t>
            </a:r>
            <a:r>
              <a:rPr lang="fr-FR" sz="1400" dirty="0" err="1"/>
              <a:t>features</a:t>
            </a:r>
            <a:endParaRPr lang="fr-FR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ctrTitle" idx="6"/>
          </p:nvPr>
        </p:nvSpPr>
        <p:spPr>
          <a:xfrm rot="5400000">
            <a:off x="7055467" y="1631527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EXPLORATORY DATA ANALYSIS</a:t>
            </a:r>
          </a:p>
        </p:txBody>
      </p:sp>
      <p:sp>
        <p:nvSpPr>
          <p:cNvPr id="173" name="Google Shape;173;p28"/>
          <p:cNvSpPr/>
          <p:nvPr/>
        </p:nvSpPr>
        <p:spPr>
          <a:xfrm>
            <a:off x="0" y="0"/>
            <a:ext cx="3607500" cy="263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8"/>
          <p:cNvSpPr/>
          <p:nvPr/>
        </p:nvSpPr>
        <p:spPr>
          <a:xfrm>
            <a:off x="3607486" y="-25500"/>
            <a:ext cx="3607500" cy="263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8"/>
          <p:cNvSpPr/>
          <p:nvPr/>
        </p:nvSpPr>
        <p:spPr>
          <a:xfrm>
            <a:off x="0" y="2632200"/>
            <a:ext cx="3607500" cy="2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/>
          <p:nvPr/>
        </p:nvSpPr>
        <p:spPr>
          <a:xfrm>
            <a:off x="3607473" y="2632200"/>
            <a:ext cx="3607500" cy="251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8"/>
          <p:cNvSpPr txBox="1">
            <a:spLocks noGrp="1"/>
          </p:cNvSpPr>
          <p:nvPr>
            <p:ph type="ctrTitle" idx="2"/>
          </p:nvPr>
        </p:nvSpPr>
        <p:spPr>
          <a:xfrm>
            <a:off x="4062244" y="0"/>
            <a:ext cx="2697900" cy="23163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br>
              <a:rPr lang="fr-FR" sz="1400" dirty="0">
                <a:solidFill>
                  <a:schemeClr val="bg1"/>
                </a:solidFill>
              </a:rPr>
            </a:br>
            <a:br>
              <a:rPr lang="fr-FR" sz="1400" dirty="0">
                <a:solidFill>
                  <a:schemeClr val="bg1"/>
                </a:solidFill>
              </a:rPr>
            </a:br>
            <a:r>
              <a:rPr lang="fr-FR" sz="1400" dirty="0">
                <a:solidFill>
                  <a:schemeClr val="bg1"/>
                </a:solidFill>
              </a:rPr>
              <a:t>- Relation entre la baisse du prix et l'augmentation du </a:t>
            </a:r>
            <a:br>
              <a:rPr lang="fr-FR" sz="1400" dirty="0">
                <a:solidFill>
                  <a:schemeClr val="bg1"/>
                </a:solidFill>
              </a:rPr>
            </a:br>
            <a:r>
              <a:rPr lang="fr-FR" sz="1400" dirty="0">
                <a:solidFill>
                  <a:schemeClr val="bg1"/>
                </a:solidFill>
              </a:rPr>
              <a:t>kilométrage de la voiture</a:t>
            </a:r>
            <a:br>
              <a:rPr lang="fr-FR" sz="1400" dirty="0">
                <a:solidFill>
                  <a:schemeClr val="lt1"/>
                </a:solidFill>
              </a:rPr>
            </a:br>
            <a:br>
              <a:rPr lang="fr-FR" sz="1400" dirty="0">
                <a:solidFill>
                  <a:schemeClr val="bg1"/>
                </a:solidFill>
              </a:rPr>
            </a:br>
            <a:r>
              <a:rPr lang="fr-FR" sz="1400" dirty="0">
                <a:solidFill>
                  <a:schemeClr val="bg1"/>
                </a:solidFill>
              </a:rPr>
              <a:t>- 5 marques représentent environ 50% des voitures vendus  </a:t>
            </a:r>
            <a:br>
              <a:rPr lang="fr-FR" sz="1400" dirty="0">
                <a:solidFill>
                  <a:schemeClr val="accent2"/>
                </a:solidFill>
              </a:rPr>
            </a:br>
            <a:endParaRPr sz="1400" dirty="0">
              <a:solidFill>
                <a:schemeClr val="accent2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1219FA83-62F7-CC5D-ECC3-0FF7BEA31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3607473" cy="2616455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2BB426D4-C7F0-47AF-2F54-58DD00E4CB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7472" y="2632200"/>
            <a:ext cx="3607473" cy="2511300"/>
          </a:xfrm>
          <a:prstGeom prst="rect">
            <a:avLst/>
          </a:prstGeom>
        </p:spPr>
      </p:pic>
      <p:sp>
        <p:nvSpPr>
          <p:cNvPr id="6" name="Titre 5">
            <a:extLst>
              <a:ext uri="{FF2B5EF4-FFF2-40B4-BE49-F238E27FC236}">
                <a16:creationId xmlns:a16="http://schemas.microsoft.com/office/drawing/2014/main" id="{92BC8EF5-8536-A2A4-758D-811FDAAFCEC0}"/>
              </a:ext>
            </a:extLst>
          </p:cNvPr>
          <p:cNvSpPr>
            <a:spLocks noGrp="1"/>
          </p:cNvSpPr>
          <p:nvPr>
            <p:ph type="ctrTitle" idx="4"/>
          </p:nvPr>
        </p:nvSpPr>
        <p:spPr>
          <a:xfrm>
            <a:off x="368085" y="3422185"/>
            <a:ext cx="2871300" cy="1296015"/>
          </a:xfrm>
        </p:spPr>
        <p:txBody>
          <a:bodyPr/>
          <a:lstStyle/>
          <a:p>
            <a:r>
              <a:rPr lang="fr-FR" sz="1400" dirty="0">
                <a:solidFill>
                  <a:schemeClr val="bg1"/>
                </a:solidFill>
              </a:rPr>
              <a:t>- Suppression de </a:t>
            </a:r>
            <a:r>
              <a:rPr lang="fr-FR" sz="1400" dirty="0" err="1">
                <a:solidFill>
                  <a:schemeClr val="bg1"/>
                </a:solidFill>
              </a:rPr>
              <a:t>features</a:t>
            </a:r>
            <a:r>
              <a:rPr lang="fr-FR" sz="1400" dirty="0">
                <a:solidFill>
                  <a:schemeClr val="bg1"/>
                </a:solidFill>
              </a:rPr>
              <a:t> (colonnes) inutiles : </a:t>
            </a:r>
            <a:br>
              <a:rPr lang="fr-FR" sz="1400" dirty="0">
                <a:solidFill>
                  <a:schemeClr val="bg1"/>
                </a:solidFill>
              </a:rPr>
            </a:br>
            <a:br>
              <a:rPr lang="fr-FR" sz="1400" dirty="0">
                <a:solidFill>
                  <a:schemeClr val="bg1"/>
                </a:solidFill>
              </a:rPr>
            </a:br>
            <a:r>
              <a:rPr lang="fr-FR" sz="1400" dirty="0">
                <a:solidFill>
                  <a:schemeClr val="bg1"/>
                </a:solidFill>
              </a:rPr>
              <a:t>-</a:t>
            </a:r>
            <a:r>
              <a:rPr lang="fr-FR" sz="1400" dirty="0" err="1">
                <a:solidFill>
                  <a:schemeClr val="bg1"/>
                </a:solidFill>
              </a:rPr>
              <a:t>saledate</a:t>
            </a:r>
            <a:r>
              <a:rPr lang="fr-FR" sz="1400" dirty="0">
                <a:solidFill>
                  <a:schemeClr val="bg1"/>
                </a:solidFill>
              </a:rPr>
              <a:t> -vin – transmission – trim</a:t>
            </a:r>
            <a:br>
              <a:rPr lang="fr-FR" sz="1400" dirty="0">
                <a:solidFill>
                  <a:schemeClr val="bg1"/>
                </a:solidFill>
              </a:rPr>
            </a:br>
            <a:br>
              <a:rPr lang="fr-FR" sz="1400" dirty="0">
                <a:solidFill>
                  <a:schemeClr val="bg1"/>
                </a:solidFill>
              </a:rPr>
            </a:br>
            <a:r>
              <a:rPr lang="fr-FR" sz="1400" dirty="0">
                <a:solidFill>
                  <a:schemeClr val="bg1"/>
                </a:solidFill>
              </a:rPr>
              <a:t>- Identification d’</a:t>
            </a:r>
            <a:r>
              <a:rPr lang="fr-FR" sz="1400" dirty="0" err="1">
                <a:solidFill>
                  <a:schemeClr val="bg1"/>
                </a:solidFill>
              </a:rPr>
              <a:t>outliers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br>
              <a:rPr lang="fr-FR" sz="1400" dirty="0">
                <a:solidFill>
                  <a:schemeClr val="bg1"/>
                </a:solidFill>
              </a:rPr>
            </a:br>
            <a:r>
              <a:rPr lang="fr-FR" sz="14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4437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ctrTitle" idx="6"/>
          </p:nvPr>
        </p:nvSpPr>
        <p:spPr>
          <a:xfrm rot="5400000">
            <a:off x="7055467" y="1631527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EXPLORATORY DATA ANALYSIS</a:t>
            </a:r>
          </a:p>
        </p:txBody>
      </p:sp>
      <p:sp>
        <p:nvSpPr>
          <p:cNvPr id="173" name="Google Shape;173;p28"/>
          <p:cNvSpPr/>
          <p:nvPr/>
        </p:nvSpPr>
        <p:spPr>
          <a:xfrm>
            <a:off x="0" y="0"/>
            <a:ext cx="3607500" cy="263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8"/>
          <p:cNvSpPr/>
          <p:nvPr/>
        </p:nvSpPr>
        <p:spPr>
          <a:xfrm>
            <a:off x="3607486" y="-25500"/>
            <a:ext cx="3607500" cy="263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8"/>
          <p:cNvSpPr/>
          <p:nvPr/>
        </p:nvSpPr>
        <p:spPr>
          <a:xfrm>
            <a:off x="0" y="2632200"/>
            <a:ext cx="3607500" cy="2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/>
          <p:nvPr/>
        </p:nvSpPr>
        <p:spPr>
          <a:xfrm>
            <a:off x="3607473" y="2632200"/>
            <a:ext cx="3607500" cy="251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8"/>
          <p:cNvSpPr txBox="1">
            <a:spLocks noGrp="1"/>
          </p:cNvSpPr>
          <p:nvPr>
            <p:ph type="ctrTitle" idx="2"/>
          </p:nvPr>
        </p:nvSpPr>
        <p:spPr>
          <a:xfrm>
            <a:off x="4062293" y="593422"/>
            <a:ext cx="2697900" cy="18641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sz="1400" dirty="0">
                <a:solidFill>
                  <a:schemeClr val="bg1"/>
                </a:solidFill>
              </a:rPr>
              <a:t>- La majorité des voitures du </a:t>
            </a:r>
            <a:r>
              <a:rPr lang="fr-FR" sz="1400" dirty="0" err="1">
                <a:solidFill>
                  <a:schemeClr val="bg1"/>
                </a:solidFill>
              </a:rPr>
              <a:t>dataset</a:t>
            </a:r>
            <a:r>
              <a:rPr lang="fr-FR" sz="1400" dirty="0">
                <a:solidFill>
                  <a:schemeClr val="bg1"/>
                </a:solidFill>
              </a:rPr>
              <a:t> sont récentes </a:t>
            </a:r>
            <a:br>
              <a:rPr lang="fr-FR" sz="1400" dirty="0">
                <a:solidFill>
                  <a:schemeClr val="bg1"/>
                </a:solidFill>
              </a:rPr>
            </a:br>
            <a:br>
              <a:rPr lang="fr-FR" sz="1400" dirty="0">
                <a:solidFill>
                  <a:schemeClr val="bg1"/>
                </a:solidFill>
              </a:rPr>
            </a:br>
            <a:r>
              <a:rPr lang="fr-FR" sz="1400" dirty="0">
                <a:solidFill>
                  <a:schemeClr val="bg1"/>
                </a:solidFill>
              </a:rPr>
              <a:t>- Relation entre le prix de vente et le MMR (indice US)</a:t>
            </a:r>
            <a:br>
              <a:rPr lang="fr-FR" sz="1400" dirty="0">
                <a:solidFill>
                  <a:schemeClr val="bg1"/>
                </a:solidFill>
              </a:rPr>
            </a:br>
            <a:br>
              <a:rPr lang="fr-FR" sz="1400" dirty="0">
                <a:solidFill>
                  <a:schemeClr val="bg1"/>
                </a:solidFill>
              </a:rPr>
            </a:br>
            <a:br>
              <a:rPr lang="fr-FR" sz="1400" dirty="0">
                <a:solidFill>
                  <a:schemeClr val="accent2"/>
                </a:solidFill>
              </a:rPr>
            </a:br>
            <a:endParaRPr sz="1400" dirty="0">
              <a:solidFill>
                <a:schemeClr val="accent2"/>
              </a:solidFill>
            </a:endParaRPr>
          </a:p>
        </p:txBody>
      </p:sp>
      <p:sp>
        <p:nvSpPr>
          <p:cNvPr id="181" name="Google Shape;181;p28"/>
          <p:cNvSpPr txBox="1">
            <a:spLocks noGrp="1"/>
          </p:cNvSpPr>
          <p:nvPr>
            <p:ph type="ctrTitle" idx="4"/>
          </p:nvPr>
        </p:nvSpPr>
        <p:spPr>
          <a:xfrm>
            <a:off x="184057" y="3824936"/>
            <a:ext cx="3239359" cy="9427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>
                <a:solidFill>
                  <a:schemeClr val="lt1"/>
                </a:solidFill>
              </a:rPr>
              <a:t>- Suppression des voitures ayant été vendus à – de 100$</a:t>
            </a:r>
            <a:br>
              <a:rPr lang="fr-FR" sz="1400" dirty="0">
                <a:solidFill>
                  <a:schemeClr val="lt1"/>
                </a:solidFill>
              </a:rPr>
            </a:br>
            <a:br>
              <a:rPr lang="fr-FR" sz="1400" dirty="0">
                <a:solidFill>
                  <a:schemeClr val="lt1"/>
                </a:solidFill>
              </a:rPr>
            </a:br>
            <a:r>
              <a:rPr lang="fr-FR" sz="1400" dirty="0">
                <a:solidFill>
                  <a:schemeClr val="lt1"/>
                </a:solidFill>
              </a:rPr>
              <a:t>-Pas de données dupliquées  mais </a:t>
            </a:r>
            <a:br>
              <a:rPr lang="fr-FR" sz="1400" dirty="0">
                <a:solidFill>
                  <a:schemeClr val="lt1"/>
                </a:solidFill>
              </a:rPr>
            </a:br>
            <a:br>
              <a:rPr lang="fr-FR" sz="1400" dirty="0">
                <a:solidFill>
                  <a:schemeClr val="lt1"/>
                </a:solidFill>
              </a:rPr>
            </a:br>
            <a:r>
              <a:rPr lang="fr-FR" sz="1400" dirty="0">
                <a:solidFill>
                  <a:schemeClr val="lt1"/>
                </a:solidFill>
              </a:rPr>
              <a:t>- Regroupement des marques de voitures ayant des polices différentes.</a:t>
            </a:r>
            <a:endParaRPr sz="1400" dirty="0">
              <a:solidFill>
                <a:schemeClr val="lt1"/>
              </a:solidFill>
            </a:endParaRP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A4E54CFE-35FD-1833-2C31-8F393F247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473" y="2616457"/>
            <a:ext cx="3607472" cy="2527043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D2BCA5F5-6668-53F4-2FE2-EE743324EE87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0" y="8344"/>
            <a:ext cx="3607473" cy="2598355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245;p35">
            <a:extLst>
              <a:ext uri="{FF2B5EF4-FFF2-40B4-BE49-F238E27FC236}">
                <a16:creationId xmlns:a16="http://schemas.microsoft.com/office/drawing/2014/main" id="{9B07A365-4C9C-7179-69E4-2BDEA2BAE0BE}"/>
              </a:ext>
            </a:extLst>
          </p:cNvPr>
          <p:cNvSpPr/>
          <p:nvPr/>
        </p:nvSpPr>
        <p:spPr>
          <a:xfrm rot="5400000">
            <a:off x="4337316" y="-1908121"/>
            <a:ext cx="411733" cy="90678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7" name="Google Shape;447;p44"/>
          <p:cNvSpPr/>
          <p:nvPr/>
        </p:nvSpPr>
        <p:spPr>
          <a:xfrm>
            <a:off x="3658361" y="2418192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AE3936A-9F77-0DEC-EF98-7B30816C7CC6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90056" y="356555"/>
            <a:ext cx="3261153" cy="19994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E54A67D-9072-40AA-0A29-7AD8328E972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4053617" y="356556"/>
            <a:ext cx="3216090" cy="19994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937A752-CDC1-5980-DC0A-D5B0F6A266E3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290055" y="2987888"/>
            <a:ext cx="3261153" cy="19994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914BEB8-E952-15D6-4619-B545B7F08628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4053617" y="2987888"/>
            <a:ext cx="3238621" cy="19994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Google Shape;245;p35">
            <a:extLst>
              <a:ext uri="{FF2B5EF4-FFF2-40B4-BE49-F238E27FC236}">
                <a16:creationId xmlns:a16="http://schemas.microsoft.com/office/drawing/2014/main" id="{6168DDF5-E93A-0392-2A28-3D2B88AD8A27}"/>
              </a:ext>
            </a:extLst>
          </p:cNvPr>
          <p:cNvSpPr/>
          <p:nvPr/>
        </p:nvSpPr>
        <p:spPr>
          <a:xfrm>
            <a:off x="7396224" y="25"/>
            <a:ext cx="1788993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PlaceHolder 1">
            <a:extLst>
              <a:ext uri="{FF2B5EF4-FFF2-40B4-BE49-F238E27FC236}">
                <a16:creationId xmlns:a16="http://schemas.microsoft.com/office/drawing/2014/main" id="{90A719E1-E8B1-460A-195B-F32D0FCBA3B1}"/>
              </a:ext>
            </a:extLst>
          </p:cNvPr>
          <p:cNvSpPr txBox="1">
            <a:spLocks/>
          </p:cNvSpPr>
          <p:nvPr/>
        </p:nvSpPr>
        <p:spPr>
          <a:xfrm>
            <a:off x="599888" y="-170331"/>
            <a:ext cx="3943294" cy="653080"/>
          </a:xfrm>
          <a:prstGeom prst="rect">
            <a:avLst/>
          </a:prstGeom>
          <a:noFill/>
          <a:ln w="0"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vvic"/>
              <a:buNone/>
              <a:defRPr sz="24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vvic"/>
              <a:buNone/>
              <a:defRPr sz="30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FR" sz="1361" spc="-1" dirty="0">
                <a:solidFill>
                  <a:srgbClr val="000000"/>
                </a:solidFill>
                <a:latin typeface="Arial"/>
              </a:rPr>
              <a:t>Prix avant suppression </a:t>
            </a:r>
            <a:r>
              <a:rPr lang="fr-FR" sz="1361" spc="-1" dirty="0" err="1">
                <a:solidFill>
                  <a:srgbClr val="000000"/>
                </a:solidFill>
                <a:latin typeface="Arial"/>
              </a:rPr>
              <a:t>outliers</a:t>
            </a:r>
            <a:endParaRPr lang="fr-FR" sz="1361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ABAC98D-DD97-88C2-7CCE-A0B48C2A505F}"/>
              </a:ext>
            </a:extLst>
          </p:cNvPr>
          <p:cNvSpPr txBox="1"/>
          <p:nvPr/>
        </p:nvSpPr>
        <p:spPr>
          <a:xfrm>
            <a:off x="3944529" y="-170331"/>
            <a:ext cx="3566141" cy="653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1361" b="1" spc="-1" dirty="0"/>
              <a:t>Prix après suppression </a:t>
            </a:r>
            <a:r>
              <a:rPr lang="fr-FR" sz="1361" b="1" spc="-1" dirty="0" err="1"/>
              <a:t>outliers</a:t>
            </a:r>
            <a:endParaRPr lang="fr-FR" sz="1361" b="1" spc="-1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A76623D-5A97-33AA-6FDE-DC4FAD829695}"/>
              </a:ext>
            </a:extLst>
          </p:cNvPr>
          <p:cNvSpPr txBox="1"/>
          <p:nvPr/>
        </p:nvSpPr>
        <p:spPr>
          <a:xfrm>
            <a:off x="-98853" y="2291998"/>
            <a:ext cx="3943294" cy="653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rmAutofit/>
          </a:bodyPr>
          <a:lstStyle/>
          <a:p>
            <a:pPr algn="ctr"/>
            <a:r>
              <a:rPr lang="fr-FR" sz="1361" b="1" spc="-1" dirty="0"/>
              <a:t>Année avant suppression </a:t>
            </a:r>
            <a:r>
              <a:rPr lang="fr-FR" sz="1361" b="1" spc="-1" dirty="0" err="1"/>
              <a:t>outliers</a:t>
            </a:r>
            <a:endParaRPr lang="fr-FR" sz="1361" b="1" spc="-1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5B80FD83-4CC2-7055-8FD7-6BCD9591DC47}"/>
              </a:ext>
            </a:extLst>
          </p:cNvPr>
          <p:cNvSpPr txBox="1"/>
          <p:nvPr/>
        </p:nvSpPr>
        <p:spPr>
          <a:xfrm>
            <a:off x="4061925" y="2291998"/>
            <a:ext cx="3591937" cy="653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1361" b="1" spc="-1" dirty="0"/>
              <a:t>Année après suppression </a:t>
            </a:r>
            <a:r>
              <a:rPr lang="fr-FR" sz="1361" b="1" spc="-1" dirty="0" err="1"/>
              <a:t>outliers</a:t>
            </a:r>
            <a:endParaRPr lang="fr-FR" sz="1361" b="1" spc="-1" dirty="0"/>
          </a:p>
        </p:txBody>
      </p:sp>
      <p:sp>
        <p:nvSpPr>
          <p:cNvPr id="436" name="Google Shape;436;p44"/>
          <p:cNvSpPr txBox="1">
            <a:spLocks noGrp="1"/>
          </p:cNvSpPr>
          <p:nvPr>
            <p:ph type="ctrTitle"/>
          </p:nvPr>
        </p:nvSpPr>
        <p:spPr>
          <a:xfrm rot="5400000">
            <a:off x="7211863" y="1383983"/>
            <a:ext cx="304869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EXPLORATORY DATA ANALYSIS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39"/>
          <p:cNvPicPr preferRelativeResize="0"/>
          <p:nvPr/>
        </p:nvPicPr>
        <p:blipFill rotWithShape="1">
          <a:blip r:embed="rId3">
            <a:alphaModFix/>
          </a:blip>
          <a:srcRect t="15772" b="15772"/>
          <a:stretch/>
        </p:blipFill>
        <p:spPr>
          <a:xfrm>
            <a:off x="0" y="652475"/>
            <a:ext cx="4091849" cy="1867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39"/>
          <p:cNvSpPr txBox="1">
            <a:spLocks noGrp="1"/>
          </p:cNvSpPr>
          <p:nvPr>
            <p:ph type="ctrTitle" idx="4"/>
          </p:nvPr>
        </p:nvSpPr>
        <p:spPr>
          <a:xfrm rot="5400000">
            <a:off x="6481640" y="1850059"/>
            <a:ext cx="332087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MODELE UTILISE</a:t>
            </a:r>
            <a:endParaRPr dirty="0"/>
          </a:p>
        </p:txBody>
      </p:sp>
      <p:pic>
        <p:nvPicPr>
          <p:cNvPr id="356" name="Google Shape;356;p39"/>
          <p:cNvPicPr preferRelativeResize="0"/>
          <p:nvPr/>
        </p:nvPicPr>
        <p:blipFill rotWithShape="1">
          <a:blip r:embed="rId4">
            <a:alphaModFix/>
          </a:blip>
          <a:srcRect t="15766" b="15773"/>
          <a:stretch/>
        </p:blipFill>
        <p:spPr>
          <a:xfrm>
            <a:off x="0" y="2623525"/>
            <a:ext cx="4091849" cy="1867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39"/>
          <p:cNvSpPr txBox="1">
            <a:spLocks noGrp="1"/>
          </p:cNvSpPr>
          <p:nvPr>
            <p:ph type="subTitle" idx="1"/>
          </p:nvPr>
        </p:nvSpPr>
        <p:spPr>
          <a:xfrm>
            <a:off x="4091849" y="636404"/>
            <a:ext cx="3556552" cy="15252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400" b="1" dirty="0">
                <a:solidFill>
                  <a:schemeClr val="accent2"/>
                </a:solidFill>
                <a:latin typeface="Livvic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fr-FR" sz="1400" b="1" dirty="0">
                <a:solidFill>
                  <a:schemeClr val="accent4"/>
                </a:solidFill>
                <a:latin typeface="Livvic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fr-FR" sz="1400" b="1" kern="0" dirty="0">
                <a:solidFill>
                  <a:schemeClr val="accent4"/>
                </a:solidFill>
                <a:effectLst/>
                <a:latin typeface="Livvic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Entrainement d’une machine afin d’estimer le prix en fonction des caractéristiques des véhicules choisis (…..)</a:t>
            </a:r>
            <a:endParaRPr lang="fr-FR" sz="1400" b="1" kern="100" dirty="0">
              <a:solidFill>
                <a:schemeClr val="accent4"/>
              </a:solidFill>
              <a:effectLst/>
              <a:latin typeface="Livvic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1" name="Google Shape;361;p39"/>
          <p:cNvSpPr/>
          <p:nvPr/>
        </p:nvSpPr>
        <p:spPr>
          <a:xfrm>
            <a:off x="4091850" y="652475"/>
            <a:ext cx="159300" cy="186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9"/>
          <p:cNvSpPr/>
          <p:nvPr/>
        </p:nvSpPr>
        <p:spPr>
          <a:xfrm>
            <a:off x="4091850" y="2623525"/>
            <a:ext cx="159300" cy="186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57;p39">
            <a:extLst>
              <a:ext uri="{FF2B5EF4-FFF2-40B4-BE49-F238E27FC236}">
                <a16:creationId xmlns:a16="http://schemas.microsoft.com/office/drawing/2014/main" id="{A32BD63E-3F24-B468-B1C9-8B53C6E65C96}"/>
              </a:ext>
            </a:extLst>
          </p:cNvPr>
          <p:cNvSpPr txBox="1">
            <a:spLocks/>
          </p:cNvSpPr>
          <p:nvPr/>
        </p:nvSpPr>
        <p:spPr>
          <a:xfrm>
            <a:off x="4216811" y="2519975"/>
            <a:ext cx="3556552" cy="152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400" b="1" dirty="0">
                <a:solidFill>
                  <a:schemeClr val="accent2"/>
                </a:solidFill>
                <a:latin typeface="Livvic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fr-FR" sz="1400" b="1" dirty="0">
                <a:solidFill>
                  <a:schemeClr val="accent4"/>
                </a:solidFill>
                <a:latin typeface="Livvic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400" b="1" dirty="0">
                <a:solidFill>
                  <a:schemeClr val="accent4"/>
                </a:solidFill>
                <a:latin typeface="Livvic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R2 score on training set :  0.9651206457178327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kern="100" dirty="0">
                <a:solidFill>
                  <a:schemeClr val="accent4"/>
                </a:solidFill>
                <a:latin typeface="Livvic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       -  R2 score on test set :  0.9624029634481235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 sz="1400" b="1" kern="100" dirty="0">
              <a:solidFill>
                <a:schemeClr val="accent2"/>
              </a:solidFill>
              <a:latin typeface="Livvic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600" b="1" kern="100" dirty="0">
                <a:solidFill>
                  <a:schemeClr val="accent4"/>
                </a:solidFill>
                <a:latin typeface="Livvic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Interprétation</a:t>
            </a:r>
            <a:endParaRPr lang="en-US" sz="1600" b="1" kern="100" dirty="0">
              <a:solidFill>
                <a:schemeClr val="accent4"/>
              </a:solidFill>
              <a:latin typeface="Livvic" pitchFamily="2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37;p38">
            <a:extLst>
              <a:ext uri="{FF2B5EF4-FFF2-40B4-BE49-F238E27FC236}">
                <a16:creationId xmlns:a16="http://schemas.microsoft.com/office/drawing/2014/main" id="{2052B28A-AFFD-46B1-38FF-875B45031564}"/>
              </a:ext>
            </a:extLst>
          </p:cNvPr>
          <p:cNvSpPr/>
          <p:nvPr/>
        </p:nvSpPr>
        <p:spPr>
          <a:xfrm>
            <a:off x="2454879" y="3421038"/>
            <a:ext cx="3135900" cy="116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48;p38">
            <a:extLst>
              <a:ext uri="{FF2B5EF4-FFF2-40B4-BE49-F238E27FC236}">
                <a16:creationId xmlns:a16="http://schemas.microsoft.com/office/drawing/2014/main" id="{B63024B9-E6FD-86C1-0C7D-9AAA662BE0E3}"/>
              </a:ext>
            </a:extLst>
          </p:cNvPr>
          <p:cNvSpPr/>
          <p:nvPr/>
        </p:nvSpPr>
        <p:spPr>
          <a:xfrm>
            <a:off x="2454879" y="2024331"/>
            <a:ext cx="3135900" cy="11679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37;p38">
            <a:extLst>
              <a:ext uri="{FF2B5EF4-FFF2-40B4-BE49-F238E27FC236}">
                <a16:creationId xmlns:a16="http://schemas.microsoft.com/office/drawing/2014/main" id="{03C840B5-F630-68AA-729E-A099205E14B1}"/>
              </a:ext>
            </a:extLst>
          </p:cNvPr>
          <p:cNvSpPr/>
          <p:nvPr/>
        </p:nvSpPr>
        <p:spPr>
          <a:xfrm>
            <a:off x="2454879" y="627624"/>
            <a:ext cx="3135900" cy="116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9" name="Google Shape;339;p38"/>
          <p:cNvSpPr txBox="1">
            <a:spLocks noGrp="1"/>
          </p:cNvSpPr>
          <p:nvPr>
            <p:ph type="ctrTitle"/>
          </p:nvPr>
        </p:nvSpPr>
        <p:spPr>
          <a:xfrm>
            <a:off x="6716058" y="140124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347" name="Google Shape;347;p38"/>
          <p:cNvSpPr txBox="1">
            <a:spLocks noGrp="1"/>
          </p:cNvSpPr>
          <p:nvPr>
            <p:ph type="ctrTitle"/>
          </p:nvPr>
        </p:nvSpPr>
        <p:spPr>
          <a:xfrm>
            <a:off x="2574127" y="700766"/>
            <a:ext cx="2983050" cy="8061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1100" b="1" i="0" dirty="0">
                <a:solidFill>
                  <a:schemeClr val="accent4"/>
                </a:solidFill>
                <a:effectLst/>
                <a:latin typeface="Livvic" pitchFamily="2" charset="0"/>
              </a:rPr>
              <a:t>96% de la variation du prix des voitures est expliquée par les  caractéristiques du modèle.</a:t>
            </a:r>
            <a:br>
              <a:rPr lang="fr-FR" sz="1100" b="1" i="0" dirty="0">
                <a:solidFill>
                  <a:schemeClr val="accent4"/>
                </a:solidFill>
                <a:effectLst/>
                <a:latin typeface="Livvic" pitchFamily="2" charset="0"/>
              </a:rPr>
            </a:br>
            <a:r>
              <a:rPr lang="fr-FR" sz="1100" b="1" i="0" dirty="0">
                <a:solidFill>
                  <a:schemeClr val="accent4"/>
                </a:solidFill>
                <a:effectLst/>
                <a:latin typeface="Livvic" pitchFamily="2" charset="0"/>
              </a:rPr>
              <a:t>Le modèle est très précis pour estimer le prix d'une voiture.</a:t>
            </a:r>
            <a:br>
              <a:rPr lang="fr-FR" sz="1400" b="1" i="0" dirty="0">
                <a:solidFill>
                  <a:schemeClr val="accent4"/>
                </a:solidFill>
                <a:effectLst/>
                <a:latin typeface="Livvic" pitchFamily="2" charset="0"/>
              </a:rPr>
            </a:br>
            <a:endParaRPr lang="fr-FR" sz="1400" b="1" i="0" dirty="0">
              <a:solidFill>
                <a:schemeClr val="accent4"/>
              </a:solidFill>
              <a:effectLst/>
              <a:latin typeface="Livvic" pitchFamily="2" charset="0"/>
            </a:endParaRPr>
          </a:p>
        </p:txBody>
      </p:sp>
      <p:sp>
        <p:nvSpPr>
          <p:cNvPr id="349" name="Google Shape;349;p38"/>
          <p:cNvSpPr txBox="1">
            <a:spLocks noGrp="1"/>
          </p:cNvSpPr>
          <p:nvPr>
            <p:ph type="ctrTitle"/>
          </p:nvPr>
        </p:nvSpPr>
        <p:spPr>
          <a:xfrm>
            <a:off x="2577323" y="3682641"/>
            <a:ext cx="2830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 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9EA17D7-0FB2-104B-B7E3-950CD3789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224" y="2172631"/>
            <a:ext cx="3029304" cy="85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20AD2A5-7758-F60D-5385-5645FBE9D21D}"/>
              </a:ext>
            </a:extLst>
          </p:cNvPr>
          <p:cNvSpPr txBox="1"/>
          <p:nvPr/>
        </p:nvSpPr>
        <p:spPr>
          <a:xfrm>
            <a:off x="2574127" y="3676140"/>
            <a:ext cx="28974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fr-FR" sz="1400" b="1" i="0" dirty="0">
                <a:solidFill>
                  <a:schemeClr val="accent4"/>
                </a:solidFill>
                <a:effectLst/>
                <a:latin typeface="Livvic" pitchFamily="2" charset="0"/>
              </a:rPr>
              <a:t>Utilisation d’autres modèles de prédictions ?</a:t>
            </a:r>
          </a:p>
        </p:txBody>
      </p:sp>
      <p:sp>
        <p:nvSpPr>
          <p:cNvPr id="15" name="Google Shape;541;p47">
            <a:extLst>
              <a:ext uri="{FF2B5EF4-FFF2-40B4-BE49-F238E27FC236}">
                <a16:creationId xmlns:a16="http://schemas.microsoft.com/office/drawing/2014/main" id="{AD0D81C0-C33E-CC0A-1C03-F9D9AE42AFC9}"/>
              </a:ext>
            </a:extLst>
          </p:cNvPr>
          <p:cNvSpPr/>
          <p:nvPr/>
        </p:nvSpPr>
        <p:spPr>
          <a:xfrm>
            <a:off x="0" y="0"/>
            <a:ext cx="1329600" cy="4199360"/>
          </a:xfrm>
          <a:prstGeom prst="rect">
            <a:avLst/>
          </a:prstGeom>
          <a:solidFill>
            <a:srgbClr val="908269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39;p47">
            <a:extLst>
              <a:ext uri="{FF2B5EF4-FFF2-40B4-BE49-F238E27FC236}">
                <a16:creationId xmlns:a16="http://schemas.microsoft.com/office/drawing/2014/main" id="{0D8B273B-9EEE-0E61-E0B6-6155A442100C}"/>
              </a:ext>
            </a:extLst>
          </p:cNvPr>
          <p:cNvSpPr/>
          <p:nvPr/>
        </p:nvSpPr>
        <p:spPr>
          <a:xfrm>
            <a:off x="7814400" y="960688"/>
            <a:ext cx="1329600" cy="4182811"/>
          </a:xfrm>
          <a:prstGeom prst="rect">
            <a:avLst/>
          </a:prstGeom>
          <a:solidFill>
            <a:srgbClr val="908269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321</Words>
  <Application>Microsoft Office PowerPoint</Application>
  <PresentationFormat>Affichage à l'écran (16:9)</PresentationFormat>
  <Paragraphs>48</Paragraphs>
  <Slides>11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Roboto</vt:lpstr>
      <vt:lpstr>Fira Sans Extra Condensed Medium</vt:lpstr>
      <vt:lpstr>Livvic</vt:lpstr>
      <vt:lpstr>Catamaran Light</vt:lpstr>
      <vt:lpstr>Arial</vt:lpstr>
      <vt:lpstr>Engineering Project Proposal by Slidesgo</vt:lpstr>
      <vt:lpstr>Vehicle Sales  Data Essentials </vt:lpstr>
      <vt:lpstr>TABLE OF CONTENTS</vt:lpstr>
      <vt:lpstr>C’EST NOTRE PROJET</vt:lpstr>
      <vt:lpstr>CHIFFRES CLES</vt:lpstr>
      <vt:lpstr>EXPLORATORY DATA ANALYSIS</vt:lpstr>
      <vt:lpstr>EXPLORATORY DATA ANALYSIS</vt:lpstr>
      <vt:lpstr>EXPLORATORY DATA ANALYSIS</vt:lpstr>
      <vt:lpstr>MODELE UTILISE</vt:lpstr>
      <vt:lpstr>CONCLUSION</vt:lpstr>
      <vt:lpstr>QUESTIONS ?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Vehicle Sales  Data Essentials </dc:title>
  <cp:lastModifiedBy>Louis Rivault-Candil</cp:lastModifiedBy>
  <cp:revision>2</cp:revision>
  <dcterms:modified xsi:type="dcterms:W3CDTF">2024-03-15T11:27:36Z</dcterms:modified>
</cp:coreProperties>
</file>